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413" r:id="rId2"/>
    <p:sldId id="419" r:id="rId3"/>
    <p:sldId id="420" r:id="rId4"/>
    <p:sldId id="421" r:id="rId5"/>
    <p:sldId id="422" r:id="rId6"/>
    <p:sldId id="423" r:id="rId7"/>
    <p:sldId id="424" r:id="rId8"/>
    <p:sldId id="425" r:id="rId9"/>
    <p:sldId id="426" r:id="rId10"/>
    <p:sldId id="427" r:id="rId11"/>
    <p:sldId id="428" r:id="rId12"/>
    <p:sldId id="429" r:id="rId13"/>
    <p:sldId id="430" r:id="rId14"/>
    <p:sldId id="431" r:id="rId15"/>
    <p:sldId id="432" r:id="rId16"/>
    <p:sldId id="43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indows User" initials="WU" lastIdx="134" clrIdx="0"/>
  <p:cmAuthor id="1" name="admin" initials="a" lastIdx="12" clrIdx="1"/>
  <p:cmAuthor id="2" name="Francois.beguin" initials="F" lastIdx="122" clrIdx="2"/>
  <p:cmAuthor id="3" name="François Béguin" initials="FB" lastIdx="30" clrIdx="3">
    <p:extLst/>
  </p:cmAuthor>
  <p:cmAuthor id="4" name="Emmanuel Pameté Yambou" initials="PYE" lastIdx="3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9252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 varScale="1">
        <p:scale>
          <a:sx n="65" d="100"/>
          <a:sy n="65" d="100"/>
        </p:scale>
        <p:origin x="133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52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DE7F28-D102-4B55-B7FE-A19BA7B78A07}" type="datetimeFigureOut">
              <a:rPr lang="en-GB" smtClean="0"/>
              <a:pPr/>
              <a:t>22/10/2020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D1C258-53C1-4DC5-B5F7-5D81FE8FBD0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1367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35DC5C-8F6B-4793-8EF0-83668185A6E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F2EA41-DAE8-4A25-9980-1906F2F85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2204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9AE5A-0FEE-4A96-8314-3B9B85998C68}" type="datetime1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2F402-ED5B-4DC4-8CA8-1476631ADE5E}" type="datetime1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8CB31-3616-4C1D-BFA3-14F6DD56C590}" type="datetime1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56A5A-0026-4465-A38A-F234E7FBF9E2}" type="datetime1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31F37-E461-47AF-8145-F176D80F68CF}" type="datetime1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E06DB-4A4F-4455-8068-BC6AF08C00B7}" type="datetime1">
              <a:rPr lang="ru-RU" smtClean="0"/>
              <a:pPr/>
              <a:t>22.10.2020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517A6-C285-4D9B-BF4B-E2EB04531494}" type="datetime1">
              <a:rPr lang="ru-RU" smtClean="0"/>
              <a:pPr/>
              <a:t>22.10.2020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51B23-B095-40F9-9F86-9E5B96618C85}" type="datetime1">
              <a:rPr lang="ru-RU" smtClean="0"/>
              <a:pPr/>
              <a:t>22.10.2020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4B1B2-31EF-432E-9CC7-D0CF7A107B85}" type="datetime1">
              <a:rPr lang="ru-RU" smtClean="0"/>
              <a:pPr/>
              <a:t>22.10.2020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6842E-AC5E-45DB-8214-D60EBE2E6404}" type="datetime1">
              <a:rPr lang="ru-RU" smtClean="0"/>
              <a:pPr/>
              <a:t>22.10.2020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563C2-6855-48A7-882E-C806659EB228}" type="datetime1">
              <a:rPr lang="ru-RU" smtClean="0"/>
              <a:pPr/>
              <a:t>22.10.2020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AD37E-0099-4C0E-890D-3344435EBDC0}" type="datetime1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152400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1404619" y="1391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899592" y="1700808"/>
            <a:ext cx="7272808" cy="2952328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Солнечная </a:t>
            </a:r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электроэнергетика</a:t>
            </a:r>
          </a:p>
          <a:p>
            <a:pPr algn="ctr"/>
            <a:endParaRPr lang="en-HK" sz="3600" b="1" dirty="0" smtClean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ctr"/>
            <a:r>
              <a:rPr lang="ru-RU" sz="3600" i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Лекция №3 (</a:t>
            </a:r>
            <a:r>
              <a:rPr lang="ru-RU" sz="36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Термодинамический путь превращения</a:t>
            </a:r>
            <a:r>
              <a:rPr lang="ru-RU" sz="3600" i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)</a:t>
            </a:r>
            <a:endParaRPr lang="ru-RU" sz="3600" i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56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Солнечная электроэнергетика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3671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0" y="895360"/>
            <a:ext cx="90364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Свет от сотен больших зеркал столь ярок, что заставляет светиться пыль и влагу в воздухе, благодаря чему и видны лучи, окружающие красивую белую башню. На переднем плане видны стоящие рядом с зеркалами фотоэлектрические панели с концентраторами. Зеркала же, направленные на солнечную башню, с этого ракурса не видны.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1201" y="3169915"/>
            <a:ext cx="6635175" cy="313940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25818" y="6399177"/>
            <a:ext cx="58705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Рис. </a:t>
            </a:r>
            <a:r>
              <a:rPr lang="ru-RU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4 </a:t>
            </a:r>
            <a:r>
              <a:rPr lang="ru-RU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- 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Солнечная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электростанция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в 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Севилье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(PS1)</a:t>
            </a:r>
          </a:p>
        </p:txBody>
      </p:sp>
    </p:spTree>
    <p:extLst>
      <p:ext uri="{BB962C8B-B14F-4D97-AF65-F5344CB8AC3E}">
        <p14:creationId xmlns:p14="http://schemas.microsoft.com/office/powerpoint/2010/main" val="130346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Солнечная электроэнергетика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3671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908720"/>
            <a:ext cx="8215370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Запуск современной солнечной электростанции башенного типа состоялся 30 марта 2007 года в районе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Санлукар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-ла-Майор недалеко от Севильи (Испания). Красивая бетонная башня высотой 115 м и 624 зеркала гелиостатов площадью 120 м 2 каждое обеспечивают паром паротурбинную установку мощностью 11 МВт, достаточной для снабжения электроэнергией 6000 домов, экономя тем самым 18000 тонн углеродных выбросов в год.</a:t>
            </a:r>
          </a:p>
          <a:p>
            <a:pPr algn="just">
              <a:spcAft>
                <a:spcPts val="1800"/>
              </a:spcAft>
            </a:pP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550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Солнечная электроэнергетика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3671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908720"/>
            <a:ext cx="821537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Рядом с данной станцией уже идет строительство еще одной подобной станции (PS2), но более мощной. Будет установлено примерно 1255 зеркал. Расчетная мощность электростанции – 20 МВт. Запуск второй станции сократит выбросы СО2 в атмосферу на 54 000 тонн в год и обеспечит электроэнергией около 18 000 домов. А всего к 2013 году различные по принципу действия солнечные установки, которые будут установлены на площадке в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Санлукар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-ла-Майор, будут иметь суммарную электрическую мощность 300 МВт, что достаточно для удовлетворения потребностей в электроэнергии такого города, как Севилья.</a:t>
            </a:r>
          </a:p>
        </p:txBody>
      </p:sp>
    </p:spTree>
    <p:extLst>
      <p:ext uri="{BB962C8B-B14F-4D97-AF65-F5344CB8AC3E}">
        <p14:creationId xmlns:p14="http://schemas.microsoft.com/office/powerpoint/2010/main" val="148709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Солнечная электроэнергетика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3671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0" y="869869"/>
            <a:ext cx="5063180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солнечных электростанциях параболического типа (рис. </a:t>
            </a:r>
            <a:r>
              <a:rPr lang="ru-RU" sz="22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5) </a:t>
            </a: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используются параболические зеркала (лотки), концентрирующие солнечную энергию на приемных трубках, которые расположены в фокусе конструкции и содержат в себе жидкостный теплоноситель. Эта жидкость нагревается приблизительно до 400°С и прокачивается через ряд теплообменников, при этом вырабатывается перегретый пар, который приводит в действие обычный турбогенератор для выработки электрической энергии.</a:t>
            </a:r>
          </a:p>
          <a:p>
            <a:pPr algn="just">
              <a:spcAft>
                <a:spcPts val="1800"/>
              </a:spcAft>
            </a:pPr>
            <a:endParaRPr lang="ru-RU" sz="22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072" y="1196752"/>
            <a:ext cx="3609975" cy="30575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63180" y="4581128"/>
            <a:ext cx="404149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Рис. </a:t>
            </a:r>
            <a:r>
              <a:rPr lang="ru-RU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5 </a:t>
            </a:r>
            <a:r>
              <a:rPr lang="ru-RU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- Схема солнечной </a:t>
            </a:r>
            <a:endParaRPr lang="ru-RU" dirty="0" smtClean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электростанции </a:t>
            </a:r>
            <a:r>
              <a:rPr lang="ru-RU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параболического </a:t>
            </a:r>
            <a:endParaRPr lang="ru-RU" dirty="0" smtClean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типа</a:t>
            </a:r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11835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Солнечная электроэнергетика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3671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908720"/>
            <a:ext cx="82153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Станции параболического типа применяются все шире благодаря более простой системе слежения за Солнцем и меньшей материалоемкости. Удельная стоимость станций параболического типа близка к удельной стоимости АЭС.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6991" y="2924944"/>
            <a:ext cx="6696118" cy="286176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2622" y="5818038"/>
            <a:ext cx="79238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Рис. </a:t>
            </a:r>
            <a:r>
              <a:rPr lang="ru-RU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6 </a:t>
            </a:r>
            <a:r>
              <a:rPr lang="ru-RU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-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Солнечная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установка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тарелочного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типа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: а – 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схема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солнечной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установки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тарелочного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типа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; б – 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солнечная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установка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мощностью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10кВт 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на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солнечной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электростанции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в 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Аlmeria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(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Испания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4436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Солнечная электроэнергетика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3671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79512" y="965041"/>
            <a:ext cx="871296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установках тарелочного типа (рис. </a:t>
            </a: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6) 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используются параболические тарелочные зеркала (похожие по форме на спутниковую тарелку), которые фиксируют солнечную энергию на приемнике, расположенном в фокусе каждой тарелки.</a:t>
            </a:r>
          </a:p>
          <a:p>
            <a:pPr algn="just">
              <a:spcAft>
                <a:spcPts val="1800"/>
              </a:spcAft>
            </a:pP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Жидкость 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приемнике нагревается до 1000°С и ее энергия используется для выработки электрической энергии либо в двигателе Стирлинга, либо в установке, работающей по циклу Брайтона. Установки имеют систему слежения за Солнцем. Ввиду эффекта аберрации в связи с отклонением от идеальной формы и других конструктивных факторов максимальный диаметр тарелок не превышает 20 м при мощности до 60–75 кВт. Удельная стоимость солнечной электростанции тарелочного типа может быть меньше, чем электростанций башенного и параболического типов</a:t>
            </a: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4319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Солнечная электроэнергетика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3671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79512" y="1081205"/>
            <a:ext cx="468697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Солнечная электростанция компании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Solucar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в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Санлукар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-ла-Майор проверяет в деле самые разные технологии. Например, параболические концентраторы с двигателями Стирлинга и длиннющие параболические (в поперечном сечении) зеркала с трубами для разогрева теплоносителя (фото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Solucar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).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064" y="1268760"/>
            <a:ext cx="3916442" cy="28803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48046" y="4221088"/>
            <a:ext cx="40604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Рис. 7 -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Длинные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параболические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(в 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поперечном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сечении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) 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зеркала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с 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трубами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для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разогрева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теплоносителя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(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фото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Solucar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0900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8864" y="-71455"/>
            <a:ext cx="9227368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Введение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08681" y="1071545"/>
            <a:ext cx="839835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Солнечная энергия может быть превращена в электрическую двумя основными путями: </a:t>
            </a:r>
            <a:endParaRPr lang="ru-RU" sz="2400" dirty="0" smtClean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marL="457200" indent="-457200" algn="just">
              <a:spcAft>
                <a:spcPts val="1800"/>
              </a:spcAft>
              <a:buFont typeface="+mj-lt"/>
              <a:buAutoNum type="arabicPeriod"/>
            </a:pP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Термодинамическим</a:t>
            </a:r>
            <a:r>
              <a:rPr lang="en-HK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;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 </a:t>
            </a:r>
          </a:p>
          <a:p>
            <a:pPr marL="457200" indent="-457200" algn="just">
              <a:spcAft>
                <a:spcPts val="1800"/>
              </a:spcAft>
              <a:buFont typeface="+mj-lt"/>
              <a:buAutoNum type="arabicPeriod"/>
            </a:pP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Фотоэлектрическим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2713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Термодинамический 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метод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908720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1020792"/>
            <a:ext cx="821537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При термодинамическом методе электрическую энергию за счет использования солнечной энергии можно получать с использованием традиционных схем в тепловых электроустановках, в которых теплота от сгорания топлива заменяется потоком концентрированного солнечного излучения. Принципиальная схема получения электрической энергии в солнечной теплоэлектростанции представлена на рис. </a:t>
            </a:r>
            <a:r>
              <a:rPr lang="en-HK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1</a:t>
            </a: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2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Принципиальная блок-схема солнечной теплоэлектростанции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980728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1196752"/>
            <a:ext cx="5881464" cy="4802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643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Типы 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солнечные теплоэлектростанции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3671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7544" y="1011207"/>
            <a:ext cx="8280920" cy="558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Существуют солнечные теплоэлектростанции трех типов: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башенного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типа с центральным приемником-парогенератором, на поверхности которого концентрируется солнечное излучение от плоских зеркал-гелиостатов;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параболического (лоткового) типа, где в фокусе параболоцилиндрических концентраторов размещаются вакуумные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приемники-трубы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 теплоносителем;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тарелочного типа, когда в фокусе параболического тарелочного зеркала размещается приемник солнечной энергии с рабочей жидкостью.</a:t>
            </a:r>
          </a:p>
        </p:txBody>
      </p:sp>
    </p:spTree>
    <p:extLst>
      <p:ext uri="{BB962C8B-B14F-4D97-AF65-F5344CB8AC3E}">
        <p14:creationId xmlns:p14="http://schemas.microsoft.com/office/powerpoint/2010/main" val="267206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Солнечная электроэнергетика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3671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908720"/>
            <a:ext cx="8215370" cy="4755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Станции башенного типа состоят из пяти основных элементов: оптической системы, автоматической системы управления зеркалами и станцией в целом, парогенератора, башни, которая удерживает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гелиоприемник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и системы преобразования энергии, включающей теплообменники, аккумуляторы энергии и турбогенераторы.</a:t>
            </a:r>
          </a:p>
          <a:p>
            <a:pPr algn="just">
              <a:spcAft>
                <a:spcPts val="1800"/>
              </a:spcAft>
            </a:pP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Так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как в такой электростанции используется прямое солнечное излучение, концентрирующие гелиосистемы должны иметь систему наблюдения за Солнцем, при этом каждый из гелиостатов ориентируется в пространстве индивидуально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68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-99392"/>
            <a:ext cx="9227368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Солнечная электростанция 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башенного типа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14177" y="902325"/>
            <a:ext cx="424179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Температура, которую можно получить на вершине башни с помощью зеркальных концентраторов, составляет 300–1500°С. В одном модуле можно получить мощность, не превышающую 200 МВт, что связано со снижением эффективности переноса энергии от наиболее удаленных концентраторов на вершину башни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55976" y="4581128"/>
            <a:ext cx="48600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</a:pP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Рис. 2 - Принципиальная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схема солнечной электростанции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3023" y="1268760"/>
            <a:ext cx="3781425" cy="3152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80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Солнечная электроэнергетика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3671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07505" y="1046341"/>
            <a:ext cx="439248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Мировая практика эксплуатации станций башенного типа доказала их техническую осуществимость и работоспособность.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Основными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недостатками таких установок являются их высокая стоимость и значительная площадь, которую они занимают. Так, для размещения башенной электростанции мощностью 100 МВт необходима площадь 200 га.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6613" y="1254178"/>
            <a:ext cx="4183859" cy="300552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619446" y="4379620"/>
            <a:ext cx="43033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Рис. 3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- </a:t>
            </a:r>
            <a:r>
              <a:rPr lang="en-HK" sz="2400" dirty="0" err="1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Солнечная</a:t>
            </a:r>
            <a:r>
              <a:rPr lang="en-HK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термодинамическая</a:t>
            </a:r>
            <a:r>
              <a:rPr lang="en-HK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электростанция</a:t>
            </a:r>
            <a:r>
              <a:rPr lang="en-HK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«Solar Two»</a:t>
            </a:r>
          </a:p>
        </p:txBody>
      </p:sp>
    </p:spTree>
    <p:extLst>
      <p:ext uri="{BB962C8B-B14F-4D97-AF65-F5344CB8AC3E}">
        <p14:creationId xmlns:p14="http://schemas.microsoft.com/office/powerpoint/2010/main" val="2634316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Солнечная электроэнергетика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3671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908720"/>
            <a:ext cx="821537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Демонстрационная солнечная термодинамическая электростанция «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Solar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Two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» (рис.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3)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работала и развивалась с 1981 по 1999 годы в пустыне Мохаве (Калифорния, США). Ее мощность превышала 10 МВт. Солнечную башню этой станции окружали 1926 гелиостатов общей площадью 83000 м 2. Интересно, что солнечный свет грел не воду, а промежуточный теплоноситель – расплавленную смесь нитратов натрия и калия. От нее уже закипала вода, дающая пар для турбин. В 1999 году ученые переоборудовали эту станцию в гигантский детектор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черенковского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излучения для изучения воздействия космических лучей на атмосферу.</a:t>
            </a:r>
          </a:p>
        </p:txBody>
      </p:sp>
    </p:spTree>
    <p:extLst>
      <p:ext uri="{BB962C8B-B14F-4D97-AF65-F5344CB8AC3E}">
        <p14:creationId xmlns:p14="http://schemas.microsoft.com/office/powerpoint/2010/main" val="92938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14814</TotalTime>
  <Words>974</Words>
  <Application>Microsoft Office PowerPoint</Application>
  <PresentationFormat>Экран (4:3)</PresentationFormat>
  <Paragraphs>63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Comic Sans MS</vt:lpstr>
      <vt:lpstr>Times New Roman</vt:lpstr>
      <vt:lpstr>Тема Office</vt:lpstr>
      <vt:lpstr>Презентация PowerPoint</vt:lpstr>
      <vt:lpstr>Введение</vt:lpstr>
      <vt:lpstr>Термодинамический метод</vt:lpstr>
      <vt:lpstr>Принципиальная блок-схема солнечной теплоэлектростанции</vt:lpstr>
      <vt:lpstr>Типы солнечные теплоэлектростанции </vt:lpstr>
      <vt:lpstr>Солнечная электроэнергетика</vt:lpstr>
      <vt:lpstr>Солнечная электростанция башенного типа</vt:lpstr>
      <vt:lpstr>Солнечная электроэнергетика</vt:lpstr>
      <vt:lpstr>Солнечная электроэнергетика</vt:lpstr>
      <vt:lpstr>Солнечная электроэнергетика</vt:lpstr>
      <vt:lpstr>Солнечная электроэнергетика</vt:lpstr>
      <vt:lpstr>Солнечная электроэнергетика</vt:lpstr>
      <vt:lpstr>Солнечная электроэнергетика</vt:lpstr>
      <vt:lpstr>Солнечная электроэнергетика</vt:lpstr>
      <vt:lpstr>Солнечная электроэнергетика</vt:lpstr>
      <vt:lpstr>Солнечная электроэнергетика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Vladimir</cp:lastModifiedBy>
  <cp:revision>1532</cp:revision>
  <dcterms:created xsi:type="dcterms:W3CDTF">2018-10-18T08:08:24Z</dcterms:created>
  <dcterms:modified xsi:type="dcterms:W3CDTF">2020-10-21T21:01:30Z</dcterms:modified>
</cp:coreProperties>
</file>